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8" r:id="rId8"/>
    <p:sldId id="260" r:id="rId9"/>
    <p:sldId id="264" r:id="rId10"/>
    <p:sldId id="265" r:id="rId11"/>
    <p:sldId id="266" r:id="rId12"/>
    <p:sldId id="267" r:id="rId13"/>
    <p:sldId id="269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B4FFD-6DA4-7B40-AB90-B29517D82B35}" v="13" dt="2025-05-05T03:59:23.698"/>
    <p1510:client id="{3EF8D0DA-C97A-99D9-4C84-BCD7EFEC5ADC}" v="3" dt="2025-05-05T02:45:50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01"/>
  </p:normalViewPr>
  <p:slideViewPr>
    <p:cSldViewPr snapToGrid="0">
      <p:cViewPr varScale="1">
        <p:scale>
          <a:sx n="106" d="100"/>
          <a:sy n="106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DE6B3-C225-C44C-9FEC-C7D93E89C279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C302C-ECB3-3548-9368-6A9117EFB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4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302C-ECB3-3548-9368-6A9117EFB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4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10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16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6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3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1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726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7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2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2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133A7DE-2012-0643-A714-E56FA77C2B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0394463-3F93-0648-B205-41F0A786E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1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enwaynation.com/2016/07/sox-face-stiff-mlb-penalties-for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hyperlink" Target="https://www.fangraphs.com/projections?type=fangraphsdc&amp;stats=bat&amp;pos=all&amp;team=0&amp;players=0&amp;lg=all&amp;z=1746096843&amp;pageitems=30&amp;statgroup=dashboard&amp;fantasypreset=dashboar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30B-484B-3324-BC9B-EA4BB728C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200" y="1240504"/>
            <a:ext cx="8991600" cy="1645920"/>
          </a:xfrm>
        </p:spPr>
        <p:txBody>
          <a:bodyPr/>
          <a:lstStyle/>
          <a:p>
            <a:r>
              <a:rPr lang="en-US"/>
              <a:t>Predicting MLB Player offensive Production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29BBB-AF70-3C38-C264-32EBC56D3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172" y="4377602"/>
            <a:ext cx="5047342" cy="1239894"/>
          </a:xfrm>
        </p:spPr>
        <p:txBody>
          <a:bodyPr/>
          <a:lstStyle/>
          <a:p>
            <a:r>
              <a:rPr lang="en-US"/>
              <a:t>Created By: Lucas Durflinger, Coby Lundgren, Kade Scharpman, and Razey Fahal</a:t>
            </a:r>
          </a:p>
        </p:txBody>
      </p:sp>
      <p:pic>
        <p:nvPicPr>
          <p:cNvPr id="8" name="Picture 7" descr="A baseball player with a bat&#10;&#10;AI-generated content may be incorrect.">
            <a:extLst>
              <a:ext uri="{FF2B5EF4-FFF2-40B4-BE49-F238E27FC236}">
                <a16:creationId xmlns:a16="http://schemas.microsoft.com/office/drawing/2014/main" id="{7F8760DB-BFF4-E371-27D0-C350D80E6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27057" y="3019658"/>
            <a:ext cx="5609771" cy="339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28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871110-AE56-88B5-EE54-E04453C04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0F482F-11CB-40BF-C22F-7D262FA40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7E343-CF5B-4863-680F-9A9C96A25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62729-6851-3286-93CC-E0A4B4371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4BFDA-2E2E-91FE-7B4A-B2474600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Methodology: Parsimonious Model</a:t>
            </a:r>
          </a:p>
        </p:txBody>
      </p:sp>
      <p:pic>
        <p:nvPicPr>
          <p:cNvPr id="4" name="Content Placeholder 3" descr="A screenshot of a data&#10;&#10;AI-generated content may be incorrect.">
            <a:extLst>
              <a:ext uri="{FF2B5EF4-FFF2-40B4-BE49-F238E27FC236}">
                <a16:creationId xmlns:a16="http://schemas.microsoft.com/office/drawing/2014/main" id="{076B4821-FE2A-250D-1937-5B21A4532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52899" y="2312644"/>
            <a:ext cx="5578393" cy="253653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8A14E-CE8B-DF12-17D0-9150E257B273}"/>
              </a:ext>
            </a:extLst>
          </p:cNvPr>
          <p:cNvSpPr txBox="1"/>
          <p:nvPr/>
        </p:nvSpPr>
        <p:spPr>
          <a:xfrm>
            <a:off x="1497948" y="1934307"/>
            <a:ext cx="3643923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/>
              <a:t>Found a parsimonious multiple regression model through backwards selection that predicts WAR based on four different variables.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1600"/>
              <a:t>Position, </a:t>
            </a:r>
            <a:r>
              <a:rPr lang="en-US" sz="1600" err="1"/>
              <a:t>wRC</a:t>
            </a:r>
            <a:r>
              <a:rPr lang="en-US" sz="1600"/>
              <a:t>+, OPS, SB</a:t>
            </a:r>
          </a:p>
          <a:p>
            <a:endParaRPr lang="en-US" sz="1600"/>
          </a:p>
          <a:p>
            <a:r>
              <a:rPr lang="en-US" sz="1600" u="sng"/>
              <a:t>Key findings: 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en-US" sz="1600"/>
              <a:t>Model is a good fit for the data, as the Adjusted R-Square is 0.78.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/>
              <a:t>Significance-F is a microscopically low number, indicating that this model is vastly superior to one that only uses a constant intercept.</a:t>
            </a:r>
          </a:p>
        </p:txBody>
      </p:sp>
      <p:pic>
        <p:nvPicPr>
          <p:cNvPr id="3" name="Parsimonious Model">
            <a:hlinkClick r:id="" action="ppaction://media"/>
            <a:extLst>
              <a:ext uri="{FF2B5EF4-FFF2-40B4-BE49-F238E27FC236}">
                <a16:creationId xmlns:a16="http://schemas.microsoft.com/office/drawing/2014/main" id="{5AC53987-C448-60B6-6B52-9687B9BDA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2157" y="612490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97650-266C-487C-4AA4-3668DF709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07AE79-7459-69BC-9219-AB5A8B6E2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A2965-643B-DE88-FB48-061BD3C4E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0CA1F-973D-702A-7D0F-12547278E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2962E-7C28-434D-68E5-B8C8BEAE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Methodology: Multicollinearity</a:t>
            </a:r>
          </a:p>
        </p:txBody>
      </p:sp>
      <p:pic>
        <p:nvPicPr>
          <p:cNvPr id="5" name="Content Placeholder 4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8DDE2B92-91CD-1AFA-DBB9-31A709D48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41267" y="3162174"/>
            <a:ext cx="4709465" cy="23074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C14003-D5C8-686C-DB68-F46523258094}"/>
              </a:ext>
            </a:extLst>
          </p:cNvPr>
          <p:cNvSpPr txBox="1"/>
          <p:nvPr/>
        </p:nvSpPr>
        <p:spPr>
          <a:xfrm>
            <a:off x="2231136" y="2098623"/>
            <a:ext cx="7729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Calculated Variance Inflation Factor (VIF) for each variable.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All scores are below 2.5 which indicates little to no collinearity between all the variables. 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716015F4-96FE-7570-8221-550E9A689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632186" y="5233402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88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1"/>
    </mc:Choice>
    <mc:Fallback xmlns="">
      <p:transition spd="slow" advTm="16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01C3B-F353-C0E0-DDD4-4C260B4F5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15A401-DBDB-F4A6-4E82-6B53E4CC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890485-2C92-71C7-8A9B-8AE4A963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693AF4-A7C1-6AE6-A310-4B777E2D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2D11A-B8B9-48E7-DD09-6F89A2524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Methodology: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7663-7D05-8B53-3C2C-8DE1D4096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066" y="1930803"/>
            <a:ext cx="8825867" cy="1025586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404040"/>
                </a:solidFill>
              </a:rPr>
              <a:t>Created Residual Plots to check model assumptions.</a:t>
            </a:r>
          </a:p>
          <a:p>
            <a:r>
              <a:rPr lang="en-US">
                <a:solidFill>
                  <a:srgbClr val="404040"/>
                </a:solidFill>
              </a:rPr>
              <a:t>Our residual plots are centered around 0 with no apparent patterns and seem to be randomly scattered. 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176275BF-F8C9-AA66-5801-A94086012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66" y="2956388"/>
            <a:ext cx="4162563" cy="246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26BAF382-5DE0-63E6-598A-F12A66F5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80" y="2950345"/>
            <a:ext cx="4128189" cy="24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ECE8E528-A973-98DE-5F67-F2087FD30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508933" y="524408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758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1"/>
    </mc:Choice>
    <mc:Fallback xmlns="">
      <p:transition spd="slow" advTm="33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25AA63-EE45-CFCB-C7B7-27025E219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5AA27-B567-E455-CE4C-FC72C350B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67E996-8143-921C-048E-20D0F2C8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E8393A-8F94-65B0-6938-5682A98E6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9073-C81A-0910-E05C-87C94C6D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Final Model without OPS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08D93A-4A16-C4BE-B798-BF544F79A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22268" y="1878013"/>
            <a:ext cx="6947464" cy="3101975"/>
          </a:xfrm>
        </p:spPr>
      </p:pic>
      <p:pic>
        <p:nvPicPr>
          <p:cNvPr id="3" name="Recording">
            <a:hlinkClick r:id="" action="ppaction://media"/>
            <a:extLst>
              <a:ext uri="{FF2B5EF4-FFF2-40B4-BE49-F238E27FC236}">
                <a16:creationId xmlns:a16="http://schemas.microsoft.com/office/drawing/2014/main" id="{FA91733A-7745-CE24-6946-F5B28E08AD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2157" y="612490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5807A-70FD-6188-39C0-90ACA6536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EC0398-B961-96B3-DB24-BA713FA89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AFEC3F-1F40-7192-F892-CAA3CFD7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FBEE9-1AE1-9D0C-5B43-2B8C02261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56005-8F1C-0E28-FB60-3E860AD6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C6C07-0E8E-A0EB-ECA7-200737443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404040"/>
                </a:solidFill>
              </a:rPr>
              <a:t>wRC</a:t>
            </a:r>
            <a:r>
              <a:rPr lang="en-US">
                <a:solidFill>
                  <a:srgbClr val="404040"/>
                </a:solidFill>
              </a:rPr>
              <a:t>+, SB, and Position were all significant predictors of WAR.</a:t>
            </a:r>
          </a:p>
          <a:p>
            <a:r>
              <a:rPr lang="en-US">
                <a:solidFill>
                  <a:srgbClr val="404040"/>
                </a:solidFill>
              </a:rPr>
              <a:t>The final model has a high Adjusted R-Squared value meaning that our data fits the model well.</a:t>
            </a:r>
          </a:p>
          <a:p>
            <a:r>
              <a:rPr lang="en-US">
                <a:solidFill>
                  <a:srgbClr val="404040"/>
                </a:solidFill>
              </a:rPr>
              <a:t>Our residual plots show random scatters with no apparent patterns while still being centered around zero.  </a:t>
            </a:r>
          </a:p>
          <a:p>
            <a:r>
              <a:rPr lang="en-US">
                <a:solidFill>
                  <a:srgbClr val="404040"/>
                </a:solidFill>
              </a:rPr>
              <a:t>Not a perfect prediction model unless nobody gets injured or nobody has to take games off for external issues like family matters, legal trouble, etc. </a:t>
            </a:r>
          </a:p>
          <a:p>
            <a:r>
              <a:rPr lang="en-US">
                <a:solidFill>
                  <a:srgbClr val="404040"/>
                </a:solidFill>
              </a:rPr>
              <a:t>There is still likely to be other statistics that can help our model prediction as well. </a:t>
            </a:r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2599A62F-FC86-7A02-B062-A45A499FE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370002" y="521626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542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75"/>
    </mc:Choice>
    <mc:Fallback xmlns="">
      <p:transition spd="slow" advTm="41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A2EFD-DE26-2250-95D4-5DF6EE63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7320-5FA7-BC8B-F233-A7A916788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 lnSpcReduction="10000"/>
          </a:bodyPr>
          <a:lstStyle/>
          <a:p>
            <a:r>
              <a:rPr lang="en-US" b="1">
                <a:solidFill>
                  <a:srgbClr val="404040"/>
                </a:solidFill>
              </a:rPr>
              <a:t>Problem:</a:t>
            </a:r>
            <a:r>
              <a:rPr lang="en-US">
                <a:solidFill>
                  <a:srgbClr val="404040"/>
                </a:solidFill>
              </a:rPr>
              <a:t> Trying to find patterns between projected baseball statistics to predict player and position production on offense. </a:t>
            </a:r>
          </a:p>
          <a:p>
            <a:r>
              <a:rPr lang="en-US" b="1">
                <a:solidFill>
                  <a:srgbClr val="404040"/>
                </a:solidFill>
              </a:rPr>
              <a:t>Data: </a:t>
            </a:r>
            <a:r>
              <a:rPr lang="en-US">
                <a:solidFill>
                  <a:srgbClr val="404040"/>
                </a:solidFill>
              </a:rPr>
              <a:t>Population of 621 MLB players’ projected statistics before the season started (excluding pitching exclusives).</a:t>
            </a:r>
          </a:p>
          <a:p>
            <a:r>
              <a:rPr lang="en-US" b="1">
                <a:solidFill>
                  <a:srgbClr val="404040"/>
                </a:solidFill>
              </a:rPr>
              <a:t>Methods: </a:t>
            </a:r>
            <a:r>
              <a:rPr lang="en-US">
                <a:solidFill>
                  <a:srgbClr val="404040"/>
                </a:solidFill>
              </a:rPr>
              <a:t>Multiple Linear Regression, Exploratory Data Analysis, and Visualization</a:t>
            </a:r>
          </a:p>
          <a:p>
            <a:r>
              <a:rPr lang="en-US" b="1">
                <a:solidFill>
                  <a:srgbClr val="404040"/>
                </a:solidFill>
              </a:rPr>
              <a:t>Measures: </a:t>
            </a:r>
            <a:r>
              <a:rPr lang="en-US">
                <a:solidFill>
                  <a:srgbClr val="404040"/>
                </a:solidFill>
              </a:rPr>
              <a:t>P-Values,  Adjusted     , and Variable Coefficients</a:t>
            </a:r>
          </a:p>
          <a:p>
            <a:r>
              <a:rPr lang="en-US" b="1">
                <a:solidFill>
                  <a:srgbClr val="404040"/>
                </a:solidFill>
              </a:rPr>
              <a:t>Conclusions: </a:t>
            </a:r>
            <a:r>
              <a:rPr lang="en-US">
                <a:solidFill>
                  <a:srgbClr val="404040"/>
                </a:solidFill>
              </a:rPr>
              <a:t>Most significant factors are </a:t>
            </a:r>
            <a:r>
              <a:rPr lang="en-US" err="1">
                <a:solidFill>
                  <a:srgbClr val="404040"/>
                </a:solidFill>
              </a:rPr>
              <a:t>wRC</a:t>
            </a:r>
            <a:r>
              <a:rPr lang="en-US">
                <a:solidFill>
                  <a:srgbClr val="404040"/>
                </a:solidFill>
              </a:rPr>
              <a:t>+, SB, and Position in predicting WAR. Not 100% accurate since players may get injured or take time off for external reasons which would hurt their end season stats. </a:t>
            </a:r>
            <a:endParaRPr lang="en-US" b="1">
              <a:solidFill>
                <a:srgbClr val="40404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06E3B5-D1B0-1045-2858-3E3A379A632B}"/>
                  </a:ext>
                </a:extLst>
              </p:cNvPr>
              <p:cNvSpPr txBox="1"/>
              <p:nvPr/>
            </p:nvSpPr>
            <p:spPr>
              <a:xfrm>
                <a:off x="4763998" y="4093285"/>
                <a:ext cx="6040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/>
              </a:p>
              <a:p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06E3B5-D1B0-1045-2858-3E3A379A6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998" y="4093285"/>
                <a:ext cx="604068" cy="553998"/>
              </a:xfrm>
              <a:prstGeom prst="rect">
                <a:avLst/>
              </a:prstGeom>
              <a:blipFill>
                <a:blip r:embed="rId5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Audio 17">
            <a:extLst>
              <a:ext uri="{FF2B5EF4-FFF2-40B4-BE49-F238E27FC236}">
                <a16:creationId xmlns:a16="http://schemas.microsoft.com/office/drawing/2014/main" id="{10CCC9CF-5EB1-6FE1-7538-D740C0D85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85"/>
    </mc:Choice>
    <mc:Fallback xmlns="">
      <p:transition spd="slow" advTm="85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C296C-1935-438B-536C-78DE8A568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81B071-8300-7ADE-67CA-D0C3FD6CF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347B13-89B2-CBDB-C889-95BD4B5C1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51828C-179A-49EB-25B4-5DEC66C3C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479FD-4854-1F89-7B18-9D1E4FA4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232FB-D9CD-5121-81F0-E8EB784A6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404040"/>
                </a:solidFill>
              </a:rPr>
              <a:t>Big Picture Question: </a:t>
            </a:r>
            <a:r>
              <a:rPr lang="en-US">
                <a:solidFill>
                  <a:srgbClr val="404040"/>
                </a:solidFill>
              </a:rPr>
              <a:t>What makes an MLB player have good offensive production?</a:t>
            </a:r>
          </a:p>
          <a:p>
            <a:pPr marL="0" indent="0">
              <a:buNone/>
            </a:pPr>
            <a:endParaRPr lang="en-US">
              <a:solidFill>
                <a:srgbClr val="404040"/>
              </a:solidFill>
            </a:endParaRPr>
          </a:p>
          <a:p>
            <a:r>
              <a:rPr lang="en-US" b="1">
                <a:solidFill>
                  <a:srgbClr val="404040"/>
                </a:solidFill>
              </a:rPr>
              <a:t>Analytics Question: </a:t>
            </a:r>
            <a:r>
              <a:rPr lang="en-US">
                <a:solidFill>
                  <a:srgbClr val="404040"/>
                </a:solidFill>
              </a:rPr>
              <a:t>Which factors of an MLB players’ statistics show that their offensive production stands out more than the average player.</a:t>
            </a:r>
          </a:p>
          <a:p>
            <a:endParaRPr lang="en-US" b="1">
              <a:solidFill>
                <a:srgbClr val="404040"/>
              </a:solidFill>
            </a:endParaRP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A713CC22-3DF4-4F66-7E97-D4959BFFE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8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9"/>
    </mc:Choice>
    <mc:Fallback xmlns="">
      <p:transition spd="slow" advTm="15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F0E26C-842A-FEC6-1A39-0210E638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B4D4D8-F1A4-A54C-D4B7-9440B2614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767A5-4F80-40A8-698D-BC88FF25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D3FF85-EBF8-B586-CD8A-C458B0582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3BB10-3791-7216-7D1D-1DC2EE38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70D7-1BD7-985B-6BAB-4F6AB28A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Fangraphs’ 2025 Pre-Season Projections by </a:t>
            </a:r>
            <a:r>
              <a:rPr lang="en-US">
                <a:solidFill>
                  <a:srgbClr val="404040"/>
                </a:solidFill>
                <a:hlinkClick r:id="rId4"/>
              </a:rPr>
              <a:t>Depth Charts</a:t>
            </a:r>
            <a:r>
              <a:rPr lang="en-US">
                <a:solidFill>
                  <a:srgbClr val="404040"/>
                </a:solidFill>
              </a:rPr>
              <a:t>. (NOTE: Our data was pulled before the 2025 MLB Season kicked off. It is very likely that there are minute differences between our data that was pulled in mid-March versus their final predictions that were most likely published right before the season started on March 27, 2025)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The full data contained 622 players, 7 of which were free agents at the time of gathering the data. They have no team association in our analysis. 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D65A71CC-95FD-6E23-F6E6-8C5E6E86B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9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02"/>
    </mc:Choice>
    <mc:Fallback xmlns="">
      <p:transition spd="slow" advTm="50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80795-93AC-22D3-4E31-D27E9DCA0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987947-283F-29BC-EFD2-E0409E0A6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99792-79DE-B23E-6A36-ADA94200C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26C1E-9B26-6F02-7C4A-0E5B00645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EE23A-D149-A351-9AA8-D036CCE2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CCF0-8830-22BD-FF96-F3B624D7E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Removed and Filtered to 621 rows and 33 columns.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One player had since retired, so said player was removed from the pre-season predictions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No pitchers are in the dataset because pitchers no longer hit in the American or National League.</a:t>
            </a:r>
          </a:p>
          <a:p>
            <a:pPr lvl="1"/>
            <a:r>
              <a:rPr lang="en-US" b="1">
                <a:solidFill>
                  <a:srgbClr val="404040"/>
                </a:solidFill>
              </a:rPr>
              <a:t>Limitations:</a:t>
            </a:r>
            <a:r>
              <a:rPr lang="en-US">
                <a:solidFill>
                  <a:srgbClr val="404040"/>
                </a:solidFill>
              </a:rPr>
              <a:t> Hard to predict defensive production without all the statistics (we are only looking for offensive production) and injuries to a player will throw off their actual stats compared to their pre-season prediction. </a:t>
            </a:r>
            <a:endParaRPr lang="en-US" b="1">
              <a:solidFill>
                <a:srgbClr val="404040"/>
              </a:solidFill>
            </a:endParaRPr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8930275A-9A40-AEF7-12F1-073E377EC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08"/>
    </mc:Choice>
    <mc:Fallback xmlns="">
      <p:transition spd="slow" advTm="56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FDF5C1-8805-1673-156A-0FB2EB920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93D4A5A-0C68-8D67-3873-F478CDE64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E32A46-212F-AF80-A414-49074FCAE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81F05B-D6A7-E8B7-BA4C-843FD144A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482935-F058-2BAF-0BD7-A7EF481E4F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855057"/>
              </p:ext>
            </p:extLst>
          </p:nvPr>
        </p:nvGraphicFramePr>
        <p:xfrm>
          <a:off x="1062228" y="1248156"/>
          <a:ext cx="10067545" cy="45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424">
                  <a:extLst>
                    <a:ext uri="{9D8B030D-6E8A-4147-A177-3AD203B41FA5}">
                      <a16:colId xmlns:a16="http://schemas.microsoft.com/office/drawing/2014/main" val="3502521817"/>
                    </a:ext>
                  </a:extLst>
                </a:gridCol>
                <a:gridCol w="1244184">
                  <a:extLst>
                    <a:ext uri="{9D8B030D-6E8A-4147-A177-3AD203B41FA5}">
                      <a16:colId xmlns:a16="http://schemas.microsoft.com/office/drawing/2014/main" val="1580470665"/>
                    </a:ext>
                  </a:extLst>
                </a:gridCol>
                <a:gridCol w="5051685">
                  <a:extLst>
                    <a:ext uri="{9D8B030D-6E8A-4147-A177-3AD203B41FA5}">
                      <a16:colId xmlns:a16="http://schemas.microsoft.com/office/drawing/2014/main" val="1562565044"/>
                    </a:ext>
                  </a:extLst>
                </a:gridCol>
                <a:gridCol w="2780252">
                  <a:extLst>
                    <a:ext uri="{9D8B030D-6E8A-4147-A177-3AD203B41FA5}">
                      <a16:colId xmlns:a16="http://schemas.microsoft.com/office/drawing/2014/main" val="1289781930"/>
                    </a:ext>
                  </a:extLst>
                </a:gridCol>
              </a:tblGrid>
              <a:tr h="670841">
                <a:tc>
                  <a:txBody>
                    <a:bodyPr/>
                    <a:lstStyle/>
                    <a:p>
                      <a:r>
                        <a:rPr lang="en-US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Dummy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55925"/>
                  </a:ext>
                </a:extLst>
              </a:tr>
              <a:tr h="988725">
                <a:tc>
                  <a:txBody>
                    <a:bodyPr/>
                    <a:lstStyle/>
                    <a:p>
                      <a:r>
                        <a:rPr lang="en-US"/>
                        <a:t>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Wins Above Replacement | </a:t>
                      </a:r>
                      <a:r>
                        <a:rPr lang="en-US" i="1"/>
                        <a:t>Dependent </a:t>
                      </a:r>
                      <a:r>
                        <a:rPr lang="en-US" i="0"/>
                        <a:t>| It tells how good the player is on both sides of the ball compared to the league average at the position.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26792"/>
                  </a:ext>
                </a:extLst>
              </a:tr>
              <a:tr h="912123">
                <a:tc>
                  <a:txBody>
                    <a:bodyPr/>
                    <a:lstStyle/>
                    <a:p>
                      <a:r>
                        <a:rPr lang="en-US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Position of the Player | </a:t>
                      </a:r>
                      <a:r>
                        <a:rPr lang="en-US" i="1"/>
                        <a:t>Independent </a:t>
                      </a:r>
                      <a:r>
                        <a:rPr lang="en-US" i="0"/>
                        <a:t>| </a:t>
                      </a:r>
                      <a:r>
                        <a:rPr lang="en-US"/>
                        <a:t>(Infield, Outfield, Designated Hitter/Utility)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Catcher = Reference,</a:t>
                      </a:r>
                    </a:p>
                    <a:p>
                      <a:r>
                        <a:rPr lang="en-US"/>
                        <a:t>Others are listed a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/>
                        <a:t> for their category and 0 if not.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435707"/>
                  </a:ext>
                </a:extLst>
              </a:tr>
              <a:tr h="988725">
                <a:tc>
                  <a:txBody>
                    <a:bodyPr/>
                    <a:lstStyle/>
                    <a:p>
                      <a:r>
                        <a:rPr lang="en-US"/>
                        <a:t>League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American League vs. National League | </a:t>
                      </a:r>
                      <a:r>
                        <a:rPr lang="en-US" i="1"/>
                        <a:t>Independent </a:t>
                      </a:r>
                      <a:r>
                        <a:rPr lang="en-US" i="0"/>
                        <a:t>| Both Leagues create MLB, think of them as conferences in the NBA.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 (National League = 0, </a:t>
                      </a:r>
                    </a:p>
                    <a:p>
                      <a:r>
                        <a:rPr lang="en-US"/>
                        <a:t>American League = 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04440"/>
                  </a:ext>
                </a:extLst>
              </a:tr>
              <a:tr h="988725">
                <a:tc>
                  <a:txBody>
                    <a:bodyPr/>
                    <a:lstStyle/>
                    <a:p>
                      <a:r>
                        <a:rPr lang="en-US"/>
                        <a:t>SB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Stolen Bases | </a:t>
                      </a:r>
                      <a:r>
                        <a:rPr lang="en-US" i="1"/>
                        <a:t>Independent </a:t>
                      </a:r>
                      <a:r>
                        <a:rPr lang="en-US" i="0"/>
                        <a:t>| The predicted amount of stolen bases the player will have by the end of the season. </a:t>
                      </a:r>
                      <a:endParaRPr lang="en-US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8344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56A9D0D-D8DC-234C-0DB8-02876653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780738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Data Description</a:t>
            </a:r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0F09FE3D-9526-2821-F592-DCB55220A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29"/>
    </mc:Choice>
    <mc:Fallback xmlns="">
      <p:transition spd="slow" advTm="83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EE01B-2DB7-2223-46BF-AD5C62D7E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D1C2F-B22D-3954-A932-A7B3157DC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A5171F-A9FE-15CD-7434-48941241E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06C6D-A30D-3B79-348E-44CE5AD28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85132F-C11F-8D25-F539-333AF8F75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3576238"/>
              </p:ext>
            </p:extLst>
          </p:nvPr>
        </p:nvGraphicFramePr>
        <p:xfrm>
          <a:off x="1062228" y="1248156"/>
          <a:ext cx="10067544" cy="4549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464">
                  <a:extLst>
                    <a:ext uri="{9D8B030D-6E8A-4147-A177-3AD203B41FA5}">
                      <a16:colId xmlns:a16="http://schemas.microsoft.com/office/drawing/2014/main" val="3502521817"/>
                    </a:ext>
                  </a:extLst>
                </a:gridCol>
                <a:gridCol w="1229193">
                  <a:extLst>
                    <a:ext uri="{9D8B030D-6E8A-4147-A177-3AD203B41FA5}">
                      <a16:colId xmlns:a16="http://schemas.microsoft.com/office/drawing/2014/main" val="1580470665"/>
                    </a:ext>
                  </a:extLst>
                </a:gridCol>
                <a:gridCol w="6051690">
                  <a:extLst>
                    <a:ext uri="{9D8B030D-6E8A-4147-A177-3AD203B41FA5}">
                      <a16:colId xmlns:a16="http://schemas.microsoft.com/office/drawing/2014/main" val="1562565044"/>
                    </a:ext>
                  </a:extLst>
                </a:gridCol>
                <a:gridCol w="1855197">
                  <a:extLst>
                    <a:ext uri="{9D8B030D-6E8A-4147-A177-3AD203B41FA5}">
                      <a16:colId xmlns:a16="http://schemas.microsoft.com/office/drawing/2014/main" val="1289781930"/>
                    </a:ext>
                  </a:extLst>
                </a:gridCol>
              </a:tblGrid>
              <a:tr h="658474">
                <a:tc>
                  <a:txBody>
                    <a:bodyPr/>
                    <a:lstStyle/>
                    <a:p>
                      <a:r>
                        <a:rPr lang="en-US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Dummy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55925"/>
                  </a:ext>
                </a:extLst>
              </a:tr>
              <a:tr h="972666">
                <a:tc>
                  <a:txBody>
                    <a:bodyPr/>
                    <a:lstStyle/>
                    <a:p>
                      <a:r>
                        <a:rPr lang="en-US" err="1"/>
                        <a:t>wRC</a:t>
                      </a:r>
                      <a:r>
                        <a:rPr lang="en-US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Weighted Runs Created + | </a:t>
                      </a:r>
                      <a:r>
                        <a:rPr lang="en-US" i="1"/>
                        <a:t>Independent </a:t>
                      </a:r>
                      <a:r>
                        <a:rPr lang="en-US" i="0"/>
                        <a:t>| Translates a player’s ability to create runs, 100 represents league average.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26792"/>
                  </a:ext>
                </a:extLst>
              </a:tr>
              <a:tr h="972666">
                <a:tc>
                  <a:txBody>
                    <a:bodyPr/>
                    <a:lstStyle/>
                    <a:p>
                      <a:r>
                        <a:rPr lang="en-US"/>
                        <a:t>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On Base Plus Slugging | </a:t>
                      </a:r>
                      <a:r>
                        <a:rPr lang="en-US" i="1"/>
                        <a:t>Independent </a:t>
                      </a:r>
                      <a:r>
                        <a:rPr lang="en-US" i="0"/>
                        <a:t>| Shows their ability to get on base plus their power hitting ability. Players who hit a lot of homeruns will have a higher OPS.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435707"/>
                  </a:ext>
                </a:extLst>
              </a:tr>
              <a:tr h="972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BB%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Base on Balls % | </a:t>
                      </a:r>
                      <a:r>
                        <a:rPr lang="en-US" i="1"/>
                        <a:t>Independent </a:t>
                      </a:r>
                      <a:r>
                        <a:rPr lang="en-US" i="0"/>
                        <a:t>| The </a:t>
                      </a:r>
                      <a:r>
                        <a:rPr lang="en-US"/>
                        <a:t>technical term for getting walked by a pitcher. Players with high BB% have good patience and are good at working the strike zone.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04440"/>
                  </a:ext>
                </a:extLst>
              </a:tr>
              <a:tr h="972666">
                <a:tc>
                  <a:txBody>
                    <a:bodyPr/>
                    <a:lstStyle/>
                    <a:p>
                      <a:r>
                        <a:rPr lang="en-US"/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Batting Average | </a:t>
                      </a:r>
                      <a:r>
                        <a:rPr lang="en-US" i="1"/>
                        <a:t>Independent </a:t>
                      </a:r>
                      <a:r>
                        <a:rPr lang="en-US" i="0"/>
                        <a:t>| Tells how likely a player is to hit the ball. 0.200 is a mediocre average, but 0.300 can get you into the Hall of Fame. 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8344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1DE1F7-E47B-477E-3F46-C87FB1D7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780738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Data Description</a:t>
            </a:r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5504EAD2-B18C-4070-5833-44391952B7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2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13"/>
    </mc:Choice>
    <mc:Fallback xmlns="">
      <p:transition spd="slow" advTm="122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C4842-E6F3-E7F6-A446-33657B7AF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BCBA63-66F8-9132-CF8E-61AB0D20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31D404-9F2E-7E36-656B-605CDE62D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48EA1B-53D8-946B-3F4C-B9C4D0C06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B53F-F0F6-A8D8-4ADA-C6332BA3F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4389938" cy="28792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Calculated descriptive statistics and frequencies for our variables. </a:t>
            </a:r>
          </a:p>
          <a:p>
            <a:r>
              <a:rPr lang="en-US">
                <a:solidFill>
                  <a:srgbClr val="404040"/>
                </a:solidFill>
              </a:rPr>
              <a:t>Constructed multiple variables.</a:t>
            </a:r>
          </a:p>
          <a:p>
            <a:r>
              <a:rPr lang="en-US" u="sng">
                <a:solidFill>
                  <a:srgbClr val="404040"/>
                </a:solidFill>
              </a:rPr>
              <a:t>Key findings: </a:t>
            </a:r>
            <a:r>
              <a:rPr lang="en-US">
                <a:solidFill>
                  <a:srgbClr val="404040"/>
                </a:solidFill>
              </a:rPr>
              <a:t> The mean batting average for a player is 0.241.  The league batting average is very evenly distributed with few outliers on both sides. 50% of the league boasts a batting average between 0.227 and 0.253. </a:t>
            </a:r>
            <a:endParaRPr lang="en-US" u="sng">
              <a:solidFill>
                <a:srgbClr val="404040"/>
              </a:solidFill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EF52F303-7205-26CD-0CC2-E5A4D01E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6138"/>
            <a:ext cx="4846320" cy="3780817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74883-68EC-E99F-4CF4-34E02440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Methodology: Exploration</a:t>
            </a:r>
          </a:p>
        </p:txBody>
      </p:sp>
      <p:pic>
        <p:nvPicPr>
          <p:cNvPr id="4" name="Exploration">
            <a:hlinkClick r:id="" action="ppaction://media"/>
            <a:extLst>
              <a:ext uri="{FF2B5EF4-FFF2-40B4-BE49-F238E27FC236}">
                <a16:creationId xmlns:a16="http://schemas.microsoft.com/office/drawing/2014/main" id="{D0A4D690-E673-C4E0-552C-A3270120B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3735" y="612973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6FE3F-A26A-6324-4C70-2BCB049F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BFF0CE-BC48-5C77-2134-857BFCE09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909FE4-D1B9-1E04-0B05-42C92CAC4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5720B6-75E5-1875-CD08-0025E8BB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0D511-8AD7-C7CB-B744-84FC253DF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Methodology: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1C9C8-D078-8ABC-D49A-76597F0619B3}"/>
              </a:ext>
            </a:extLst>
          </p:cNvPr>
          <p:cNvSpPr txBox="1"/>
          <p:nvPr/>
        </p:nvSpPr>
        <p:spPr>
          <a:xfrm>
            <a:off x="1326987" y="1838396"/>
            <a:ext cx="416331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Constructed a multiple regression model that predicts WAR based on 7 different variables.</a:t>
            </a:r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Position, League, SB, </a:t>
            </a:r>
            <a:r>
              <a:rPr lang="en-US" err="1">
                <a:ea typeface="+mn-lt"/>
                <a:cs typeface="+mn-lt"/>
              </a:rPr>
              <a:t>wRC</a:t>
            </a:r>
            <a:r>
              <a:rPr lang="en-US">
                <a:ea typeface="+mn-lt"/>
                <a:cs typeface="+mn-lt"/>
              </a:rPr>
              <a:t>+, OPS, BB%,  AVG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u="sng">
                <a:ea typeface="+mn-lt"/>
                <a:cs typeface="+mn-lt"/>
              </a:rPr>
              <a:t>Key findings: </a:t>
            </a:r>
            <a:endParaRPr lang="en-US" u="sng"/>
          </a:p>
          <a:p>
            <a:pPr marL="285750" indent="-285750">
              <a:buFont typeface="Arial"/>
              <a:buChar char="•"/>
            </a:pPr>
            <a:r>
              <a:rPr lang="en-US"/>
              <a:t>Model is a good fit for the data, as the Adjusted R-Square is 0.78.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Significance-F is very low meaning our variables are significant.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Only 3 variables are greater than 0.05. </a:t>
            </a:r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BAF604-5D60-B202-BFD2-45C7EF78E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461" y="2126591"/>
            <a:ext cx="5319703" cy="28399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Regression">
            <a:hlinkClick r:id="" action="ppaction://media"/>
            <a:extLst>
              <a:ext uri="{FF2B5EF4-FFF2-40B4-BE49-F238E27FC236}">
                <a16:creationId xmlns:a16="http://schemas.microsoft.com/office/drawing/2014/main" id="{92CB6C2B-5B5C-47B1-C1D7-5693E57D6B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2157" y="612490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3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962</Words>
  <Application>Microsoft Macintosh PowerPoint</Application>
  <PresentationFormat>Widescreen</PresentationFormat>
  <Paragraphs>92</Paragraphs>
  <Slides>14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Arial</vt:lpstr>
      <vt:lpstr>Arial,Sans-Serif</vt:lpstr>
      <vt:lpstr>Cambria Math</vt:lpstr>
      <vt:lpstr>Courier New</vt:lpstr>
      <vt:lpstr>Courier New,monospace</vt:lpstr>
      <vt:lpstr>Gill Sans MT</vt:lpstr>
      <vt:lpstr>Times New Roman</vt:lpstr>
      <vt:lpstr>Parcel</vt:lpstr>
      <vt:lpstr>Predicting MLB Player offensive Production</vt:lpstr>
      <vt:lpstr>Executive Summary</vt:lpstr>
      <vt:lpstr>Problem Statement</vt:lpstr>
      <vt:lpstr>Data Source</vt:lpstr>
      <vt:lpstr>Data Preparation</vt:lpstr>
      <vt:lpstr>Data Description</vt:lpstr>
      <vt:lpstr>Data Description</vt:lpstr>
      <vt:lpstr>Methodology: Exploration</vt:lpstr>
      <vt:lpstr>Methodology: Regression</vt:lpstr>
      <vt:lpstr>Methodology: Parsimonious Model</vt:lpstr>
      <vt:lpstr>Methodology: Multicollinearity</vt:lpstr>
      <vt:lpstr>Methodology: Residuals</vt:lpstr>
      <vt:lpstr>Final Model without OPS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Durflinger, Lucas S</dc:creator>
  <cp:lastModifiedBy>Fahal, Razey A O</cp:lastModifiedBy>
  <cp:revision>2</cp:revision>
  <dcterms:created xsi:type="dcterms:W3CDTF">2025-05-01T18:16:09Z</dcterms:created>
  <dcterms:modified xsi:type="dcterms:W3CDTF">2025-05-20T17:51:09Z</dcterms:modified>
</cp:coreProperties>
</file>